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4" r:id="rId9"/>
    <p:sldId id="265" r:id="rId10"/>
    <p:sldId id="266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73CC-678A-40D1-81C4-05C99D060295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7477-ABC5-4266-8DD6-E2E8BFDDBE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18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73CC-678A-40D1-81C4-05C99D060295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7477-ABC5-4266-8DD6-E2E8BFDDBE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89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73CC-678A-40D1-81C4-05C99D060295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7477-ABC5-4266-8DD6-E2E8BFDDBE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667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73CC-678A-40D1-81C4-05C99D060295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7477-ABC5-4266-8DD6-E2E8BFDDBE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2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73CC-678A-40D1-81C4-05C99D060295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7477-ABC5-4266-8DD6-E2E8BFDDBE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70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73CC-678A-40D1-81C4-05C99D060295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7477-ABC5-4266-8DD6-E2E8BFDDBE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742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73CC-678A-40D1-81C4-05C99D060295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7477-ABC5-4266-8DD6-E2E8BFDDBE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3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73CC-678A-40D1-81C4-05C99D060295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7477-ABC5-4266-8DD6-E2E8BFDDBE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914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73CC-678A-40D1-81C4-05C99D060295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7477-ABC5-4266-8DD6-E2E8BFDDBE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04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73CC-678A-40D1-81C4-05C99D060295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7477-ABC5-4266-8DD6-E2E8BFDDBE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90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73CC-678A-40D1-81C4-05C99D060295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7477-ABC5-4266-8DD6-E2E8BFDDBE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13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673CC-678A-40D1-81C4-05C99D060295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57477-ABC5-4266-8DD6-E2E8BFDDBE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774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46185" y="361951"/>
            <a:ext cx="12045815" cy="1104900"/>
          </a:xfrm>
          <a:solidFill>
            <a:srgbClr val="F5CBF2"/>
          </a:solidFill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sz="2700" b="1" dirty="0"/>
              <a:t>University of </a:t>
            </a:r>
            <a:r>
              <a:rPr lang="en-US" sz="2700" b="1" dirty="0" err="1"/>
              <a:t>Basrah</a:t>
            </a:r>
            <a:r>
              <a:rPr lang="en-US" sz="2700" b="1" dirty="0"/>
              <a:t>                                                                    Ministry of Higher education 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b="1" dirty="0"/>
              <a:t>Al-</a:t>
            </a:r>
            <a:r>
              <a:rPr lang="en-US" sz="2700" b="1" dirty="0" err="1"/>
              <a:t>Zahraa</a:t>
            </a:r>
            <a:r>
              <a:rPr lang="en-US" sz="2700" b="1" dirty="0"/>
              <a:t> Medical College                                                                       and Scientific Research</a:t>
            </a:r>
            <a:endParaRPr lang="ar-SA" sz="2700" b="1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438150" y="1758055"/>
            <a:ext cx="11525250" cy="509994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Block: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Metabolic block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Lecture: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Renal involvement in systemic disease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Lecturer: </a:t>
            </a:r>
            <a:r>
              <a:rPr lang="en-US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Dr.Mohammed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Adel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 staff:</a:t>
            </a:r>
          </a:p>
          <a:p>
            <a:pPr algn="just"/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Dr.Ahmed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jaafer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(block leader)            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Dr.Ahmed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qasim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Dr. Majid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dr.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mohammed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Adel</a:t>
            </a:r>
          </a:p>
          <a:p>
            <a:pPr algn="just"/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aihgum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imad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Dr.Ahmed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ibraheem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Dr. Mohammed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mehdi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.Ammar </a:t>
            </a:r>
            <a:r>
              <a:rPr lang="en-US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mohammed</a:t>
            </a:r>
            <a:endParaRPr lang="en-US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Davidson's Principles and Practice of Medicine</a:t>
            </a:r>
          </a:p>
          <a:p>
            <a:pPr algn="just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HARRISON’S PRINCIPLES OF INTERNAL MEDICINE</a:t>
            </a:r>
          </a:p>
          <a:p>
            <a:pPr algn="just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WILLIAMS textbook of ENDOCRINOLOGY</a:t>
            </a:r>
          </a:p>
          <a:p>
            <a:pPr algn="just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PEDIATRIC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PRACTICE Endocrinology</a:t>
            </a:r>
          </a:p>
          <a:p>
            <a:pPr algn="just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Oxford Handbook of Endocrinology and Diabetes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1150" y="216348"/>
            <a:ext cx="1276350" cy="13961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671" y="4996908"/>
            <a:ext cx="408467" cy="3779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80" y="5666097"/>
            <a:ext cx="984525" cy="1181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096" y="5523896"/>
            <a:ext cx="1191904" cy="119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199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51412" y="2967335"/>
            <a:ext cx="30891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Thank you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7088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8512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9708" y="952729"/>
            <a:ext cx="106168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Renal involvement in systemic conditions: </a:t>
            </a:r>
          </a:p>
          <a:p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kidneys may be directly involved in a number of multisystem diseases or secondarily affected by diseases of other organs.  </a:t>
            </a:r>
          </a:p>
          <a:p>
            <a:pPr algn="just"/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Involvement may be at a pre-renal, renal (glomerular or interstitial) or post-renal level. 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870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5904" y="158787"/>
            <a:ext cx="11695559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Diabetes mellitus</a:t>
            </a:r>
          </a:p>
          <a:p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Diabetic nephropathy is the most common cause of CKD in developed countries.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patients with diabetes, there is a steady advance from moderately elevated albuminuria (microalbuminuria) to dipstick-positive proteinuria, in association with evolving hypertensive and progressive renal failure.</a:t>
            </a:r>
            <a:b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Few patients require renal biopsy to establish the diagnosis, but atypical features such as very rapid progression of proteinuria/decline in renal function or the absence of other microvascular damage, including retinopathy, should lead to suspicion that an alternative condition could be present.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with ACE inhibitors and ARBs to slow progression.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Emerging evidence suggests that SGLT2 inhibitors, such as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empagliflozin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new agent for diabetes that causes glycosuria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866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"/>
          <a:stretch/>
        </p:blipFill>
        <p:spPr>
          <a:xfrm>
            <a:off x="2431101" y="0"/>
            <a:ext cx="9544408" cy="680872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5360"/>
            <a:ext cx="2500504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Stages </a:t>
            </a:r>
          </a:p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 </a:t>
            </a:r>
          </a:p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Diabetic</a:t>
            </a:r>
          </a:p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Nephropathy</a:t>
            </a:r>
          </a:p>
          <a:p>
            <a:pPr algn="ctr"/>
            <a:endParaRPr lang="en-US" sz="3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7582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117" y="558495"/>
            <a:ext cx="11914577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Systemic lupus erythematosus</a:t>
            </a:r>
          </a:p>
          <a:p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Subclinical renal involvement, with non-visible haematuria and proteinuria but minimally impaired or normal renal function, is common in systemic lupus erythematosus (SLE).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Usually, this is due to glomerular disease, although interstitial nephritis may also occur, particularly in patients with overlap syndromes such as mixed connective tissue disease and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Sjögren’s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syndrome.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Almost any histological pattern of glomerular disease can be observed in SLE and the clinical presentation ranges from florid, rapidly progressive glomerulonephritis to nephrotic syndrome.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common presentation is with subacute disease and inflammatory features (haematuria, hypertension, variable renal impairment), accompanied by heavy proteinuria that often reaches nephrotic levels. 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103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5" y="219018"/>
            <a:ext cx="11668181" cy="618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82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1808" y="547545"/>
            <a:ext cx="1075925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Vasculitis: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Small-vessel vasculitis commonly affects the kidneys, with rapid and profound impairment of glomerular function.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Histologically, there is a focal inflammatory glomerulonephritis, usually with focal necrosis. and often with crescentic changes.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Typically, the patient is systemically unwell with an acute phase response, weight loss and arthralgia.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some patients, it presents as a kidney-limited disorder, with rapidly deteriorating renal function and crescentic nephritis (a rapidly progressive glomerulonephritis).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others, pulmonary haemorrhage may occur, which can be life-threatening.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893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2300" y="1127943"/>
            <a:ext cx="110056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important cause is ANCA vasculitis.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subtypes are recognised microscopic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polyangiitis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(MPA),and granulomatosis with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polyangiitis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may present with glomerulonephritis and pulmonary haemorrhage, along with constitutional symptoms, Gastrointestinal involvement and neuropathy may also occur.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Serological testing for antibodies to myeloperoxidase (MPO) and proteinase 3 (PR3) is usually positive but these are not specific and a biopsy of affected tissue should be obtained, if possible, to confirm the diagnosis.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43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9939" y="1018434"/>
            <a:ext cx="113998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standard treatment of glomerulonephritis associated with systemic vasculitis is high-dose glucocorticoids combined with cyclophosphamide, or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mycophenolate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mofetil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Recent studies indicate that rituximab when combined with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highdoseglucocorticoids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is as effective as oral cyclophosphamide and high-dose glucocorticoids in the treatment of ANCA-associated vasculitis.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Plasma exchange can offer additional benefit in patients with progressive renal damage who are not responding adequately to immunosuppressive therapy.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896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547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 University of Basrah                                                                    Ministry of Higher education  Al-Zahraa Medical College                                                                       and Scientific Research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Mohammed Adel</dc:creator>
  <cp:lastModifiedBy>Mohammed Adel</cp:lastModifiedBy>
  <cp:revision>10</cp:revision>
  <dcterms:created xsi:type="dcterms:W3CDTF">2022-10-06T14:02:55Z</dcterms:created>
  <dcterms:modified xsi:type="dcterms:W3CDTF">2022-10-08T17:10:35Z</dcterms:modified>
</cp:coreProperties>
</file>